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5" r:id="rId5"/>
    <p:sldId id="269" r:id="rId6"/>
    <p:sldId id="270" r:id="rId7"/>
    <p:sldId id="271" r:id="rId8"/>
    <p:sldId id="259" r:id="rId9"/>
    <p:sldId id="262" r:id="rId10"/>
    <p:sldId id="263" r:id="rId11"/>
    <p:sldId id="264" r:id="rId12"/>
    <p:sldId id="261" r:id="rId13"/>
  </p:sldIdLst>
  <p:sldSz cx="12192000" cy="6858000"/>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2/27/2017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2/27/2017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2/27/2017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5.xml"/><Relationship Id="rId4" Type="http://schemas.openxmlformats.org/officeDocument/2006/relationships/image" Target="../media/image3.jpg"/></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2400" b="1" cap="all" dirty="0"/>
              <a:t>REPORT ON THE MEDICAL CANNABIS REGULATION AND SAFETY ACT AND THE ADULT USE OF MARIJUANA ACT AND RECOMMENDED </a:t>
            </a:r>
            <a:r>
              <a:rPr lang="en-US" sz="2400" b="1" cap="all" dirty="0" smtClean="0"/>
              <a:t>ACTIONS</a:t>
            </a:r>
            <a:endParaRPr lang="en-US" sz="2400" dirty="0"/>
          </a:p>
        </p:txBody>
      </p:sp>
      <p:sp>
        <p:nvSpPr>
          <p:cNvPr id="3" name="Subtitle 2"/>
          <p:cNvSpPr>
            <a:spLocks noGrp="1"/>
          </p:cNvSpPr>
          <p:nvPr>
            <p:ph type="subTitle" idx="1"/>
          </p:nvPr>
        </p:nvSpPr>
        <p:spPr/>
        <p:txBody>
          <a:bodyPr/>
          <a:lstStyle/>
          <a:p>
            <a:r>
              <a:rPr lang="en-US" dirty="0" smtClean="0"/>
              <a:t>February 28, 2017</a:t>
            </a:r>
            <a:endParaRPr lang="en-US" dirty="0"/>
          </a:p>
        </p:txBody>
      </p:sp>
    </p:spTree>
    <p:extLst>
      <p:ext uri="{BB962C8B-B14F-4D97-AF65-F5344CB8AC3E}">
        <p14:creationId xmlns:p14="http://schemas.microsoft.com/office/powerpoint/2010/main" val="16148535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77334" y="609600"/>
            <a:ext cx="8596668" cy="819150"/>
          </a:xfrm>
        </p:spPr>
        <p:txBody>
          <a:bodyPr/>
          <a:lstStyle/>
          <a:p>
            <a:r>
              <a:rPr lang="en-US" dirty="0" smtClean="0"/>
              <a:t>Comparison of MCRSA and AUMA Cont.</a:t>
            </a:r>
            <a:endParaRPr lang="en-US" dirty="0"/>
          </a:p>
        </p:txBody>
      </p:sp>
      <p:sp>
        <p:nvSpPr>
          <p:cNvPr id="5" name="Content Placeholder 4"/>
          <p:cNvSpPr>
            <a:spLocks noGrp="1"/>
          </p:cNvSpPr>
          <p:nvPr>
            <p:ph sz="half" idx="1"/>
          </p:nvPr>
        </p:nvSpPr>
        <p:spPr>
          <a:xfrm>
            <a:off x="677334" y="1628502"/>
            <a:ext cx="4184035" cy="4711337"/>
          </a:xfrm>
        </p:spPr>
        <p:txBody>
          <a:bodyPr>
            <a:normAutofit/>
          </a:bodyPr>
          <a:lstStyle/>
          <a:p>
            <a:r>
              <a:rPr lang="en-US" dirty="0"/>
              <a:t>MCRSA allows local jurisdictions adopt and enforce ordinances that ban, restrict, or reasonably regulate the commercial cannabis activities identified in MCRSA.</a:t>
            </a:r>
          </a:p>
          <a:p>
            <a:endParaRPr lang="en-US" dirty="0"/>
          </a:p>
        </p:txBody>
      </p:sp>
      <p:sp>
        <p:nvSpPr>
          <p:cNvPr id="6" name="Content Placeholder 5"/>
          <p:cNvSpPr>
            <a:spLocks noGrp="1"/>
          </p:cNvSpPr>
          <p:nvPr>
            <p:ph sz="half" idx="2"/>
          </p:nvPr>
        </p:nvSpPr>
        <p:spPr>
          <a:xfrm>
            <a:off x="5089969" y="1628503"/>
            <a:ext cx="4463333" cy="4937760"/>
          </a:xfrm>
        </p:spPr>
        <p:txBody>
          <a:bodyPr>
            <a:normAutofit/>
          </a:bodyPr>
          <a:lstStyle/>
          <a:p>
            <a:r>
              <a:rPr lang="en-US" dirty="0" smtClean="0"/>
              <a:t> </a:t>
            </a:r>
            <a:r>
              <a:rPr lang="en-US" dirty="0"/>
              <a:t>AUMA allows local jurisdictions to adopt and enforce ordinances that ban, restrict, or reasonably regulate cannabis activities identified in AUMA, </a:t>
            </a:r>
            <a:r>
              <a:rPr lang="en-US" b="1" dirty="0"/>
              <a:t>except</a:t>
            </a:r>
            <a:r>
              <a:rPr lang="en-US" dirty="0"/>
              <a:t> </a:t>
            </a:r>
            <a:r>
              <a:rPr lang="en-US" b="1" dirty="0"/>
              <a:t>they </a:t>
            </a:r>
            <a:r>
              <a:rPr lang="en-US" b="1" i="1" dirty="0"/>
              <a:t>cannot</a:t>
            </a:r>
            <a:r>
              <a:rPr lang="en-US" b="1" dirty="0"/>
              <a:t> completely ban cultivation of up to six plants for adult use as detailed in Health and Safety Code § 11362.2. </a:t>
            </a:r>
          </a:p>
          <a:p>
            <a:endParaRPr lang="en-US" dirty="0"/>
          </a:p>
        </p:txBody>
      </p:sp>
    </p:spTree>
    <p:extLst>
      <p:ext uri="{BB962C8B-B14F-4D97-AF65-F5344CB8AC3E}">
        <p14:creationId xmlns:p14="http://schemas.microsoft.com/office/powerpoint/2010/main" val="33029826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Amendments</a:t>
            </a:r>
            <a:endParaRPr lang="en-US" dirty="0"/>
          </a:p>
        </p:txBody>
      </p:sp>
      <p:sp>
        <p:nvSpPr>
          <p:cNvPr id="3" name="Content Placeholder 2"/>
          <p:cNvSpPr>
            <a:spLocks noGrp="1"/>
          </p:cNvSpPr>
          <p:nvPr>
            <p:ph idx="1"/>
          </p:nvPr>
        </p:nvSpPr>
        <p:spPr>
          <a:xfrm>
            <a:off x="550747" y="1375954"/>
            <a:ext cx="8849842" cy="4885509"/>
          </a:xfrm>
        </p:spPr>
        <p:txBody>
          <a:bodyPr>
            <a:normAutofit fontScale="92500" lnSpcReduction="10000"/>
          </a:bodyPr>
          <a:lstStyle/>
          <a:p>
            <a:pPr algn="just"/>
            <a:r>
              <a:rPr lang="en-US" b="1" dirty="0" smtClean="0"/>
              <a:t>Amendments to the Dispensary Ban will: </a:t>
            </a:r>
          </a:p>
          <a:p>
            <a:pPr lvl="1" algn="just"/>
            <a:r>
              <a:rPr lang="en-US" dirty="0" smtClean="0"/>
              <a:t>Change the title from Medical Marijuana Dispensary Regulations to Cannabis Dispensary Regulations</a:t>
            </a:r>
          </a:p>
          <a:p>
            <a:pPr lvl="1" algn="just"/>
            <a:r>
              <a:rPr lang="en-US" dirty="0" smtClean="0"/>
              <a:t>Expand the language to prohibit any transfer of cannabis and any activity defined as “Delivery,” “Distribution” or “Sale under AUMA. </a:t>
            </a:r>
          </a:p>
          <a:p>
            <a:pPr marL="457200" lvl="1" indent="0" algn="just">
              <a:buNone/>
            </a:pPr>
            <a:endParaRPr lang="en-US" dirty="0" smtClean="0"/>
          </a:p>
          <a:p>
            <a:pPr algn="just"/>
            <a:r>
              <a:rPr lang="en-US" b="1" dirty="0" smtClean="0"/>
              <a:t>Amendments to Cultivation Ban will:</a:t>
            </a:r>
            <a:endParaRPr lang="en-US" dirty="0" smtClean="0"/>
          </a:p>
          <a:p>
            <a:pPr lvl="1" algn="just"/>
            <a:r>
              <a:rPr lang="en-US" dirty="0" smtClean="0"/>
              <a:t>Change </a:t>
            </a:r>
            <a:r>
              <a:rPr lang="en-US" dirty="0"/>
              <a:t>the title </a:t>
            </a:r>
            <a:r>
              <a:rPr lang="en-US" dirty="0" smtClean="0"/>
              <a:t>from Medical Marijuana to Cannabis</a:t>
            </a:r>
            <a:endParaRPr lang="en-US" dirty="0"/>
          </a:p>
          <a:p>
            <a:pPr lvl="1" algn="just"/>
            <a:r>
              <a:rPr lang="en-US" dirty="0" smtClean="0"/>
              <a:t>Update the findings to address the health and safety concerns through 2016.</a:t>
            </a:r>
            <a:endParaRPr lang="en-US" dirty="0"/>
          </a:p>
          <a:p>
            <a:pPr lvl="1" algn="just"/>
            <a:r>
              <a:rPr lang="en-US" dirty="0" smtClean="0"/>
              <a:t>Expand the language to prohibit commercial cannabis activity as defined in MCRSA or AUMA, except as possession of medical marijuana by patients or primary caregivers.</a:t>
            </a:r>
          </a:p>
          <a:p>
            <a:pPr lvl="1" algn="just"/>
            <a:endParaRPr lang="en-US" dirty="0"/>
          </a:p>
          <a:p>
            <a:pPr algn="just"/>
            <a:r>
              <a:rPr lang="en-US" b="1" dirty="0" smtClean="0"/>
              <a:t>Collectively the proposed amendments will maintain the current status quo and allow </a:t>
            </a:r>
            <a:r>
              <a:rPr lang="en-US" b="1" i="1" dirty="0" smtClean="0"/>
              <a:t>only</a:t>
            </a:r>
            <a:r>
              <a:rPr lang="en-US" b="1" dirty="0" smtClean="0"/>
              <a:t> possession of medical cannabis by patients and caregivers and possession and cultivation of adult use of cannabis at a personal residence (pursuant to </a:t>
            </a:r>
            <a:r>
              <a:rPr lang="en-US" b="1" dirty="0"/>
              <a:t>H&amp;S 11362.2(b)(2)) </a:t>
            </a:r>
            <a:r>
              <a:rPr lang="en-US" b="1" dirty="0" smtClean="0"/>
              <a:t> </a:t>
            </a:r>
          </a:p>
          <a:p>
            <a:pPr lvl="1" algn="just"/>
            <a:endParaRPr lang="en-US" dirty="0"/>
          </a:p>
        </p:txBody>
      </p:sp>
    </p:spTree>
    <p:extLst>
      <p:ext uri="{BB962C8B-B14F-4D97-AF65-F5344CB8AC3E}">
        <p14:creationId xmlns:p14="http://schemas.microsoft.com/office/powerpoint/2010/main" val="26031550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It is recommended that the Board of Supervisors:</a:t>
            </a:r>
            <a:br>
              <a:rPr lang="en-US" dirty="0"/>
            </a:br>
            <a:endParaRPr lang="en-US" dirty="0"/>
          </a:p>
        </p:txBody>
      </p:sp>
      <p:sp>
        <p:nvSpPr>
          <p:cNvPr id="3" name="Content Placeholder 2"/>
          <p:cNvSpPr>
            <a:spLocks noGrp="1"/>
          </p:cNvSpPr>
          <p:nvPr>
            <p:ph idx="1"/>
          </p:nvPr>
        </p:nvSpPr>
        <p:spPr>
          <a:xfrm>
            <a:off x="677334" y="2160589"/>
            <a:ext cx="9000066" cy="4506911"/>
          </a:xfrm>
        </p:spPr>
        <p:txBody>
          <a:bodyPr>
            <a:normAutofit/>
          </a:bodyPr>
          <a:lstStyle/>
          <a:p>
            <a:pPr lvl="0"/>
            <a:r>
              <a:rPr lang="en-US" sz="1900" dirty="0" smtClean="0"/>
              <a:t>Receive </a:t>
            </a:r>
            <a:r>
              <a:rPr lang="en-US" sz="1900" dirty="0"/>
              <a:t>the report on the Medical Cannabis Regulation and Safety Act and the Adult Use of Marijuana Act.</a:t>
            </a:r>
          </a:p>
          <a:p>
            <a:pPr marL="0" indent="0">
              <a:buNone/>
            </a:pPr>
            <a:endParaRPr lang="en-US" sz="1900" dirty="0"/>
          </a:p>
          <a:p>
            <a:pPr lvl="0"/>
            <a:r>
              <a:rPr lang="en-US" sz="1900" dirty="0"/>
              <a:t>Direct County Counsel to prepare for consideration by the Board of Supervisors proposed amendments to County Code of Ordinance Title 4, Division 10, Chapter 1: Medical Marijuana and Development Title 9, Division 1, Chapter 9-125: Medical Marijuana Dispensary Regulations provided herein to update and maintain the existing prohibition on commercial cannabis activity;</a:t>
            </a:r>
          </a:p>
          <a:p>
            <a:pPr marL="0" indent="0">
              <a:buNone/>
            </a:pPr>
            <a:endParaRPr lang="en-US" sz="1900" dirty="0"/>
          </a:p>
          <a:p>
            <a:pPr lvl="0"/>
            <a:r>
              <a:rPr lang="en-US" sz="1900" dirty="0"/>
              <a:t>Provide direction to staff regarding the new cannabis laws and regulations in the Medical Cannabis Regulation Safety Act and the Adult Use of Marijuana Act.  </a:t>
            </a:r>
          </a:p>
          <a:p>
            <a:endParaRPr lang="en-US" dirty="0"/>
          </a:p>
        </p:txBody>
      </p:sp>
    </p:spTree>
    <p:extLst>
      <p:ext uri="{BB962C8B-B14F-4D97-AF65-F5344CB8AC3E}">
        <p14:creationId xmlns:p14="http://schemas.microsoft.com/office/powerpoint/2010/main" val="905322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It is recommended that the Board of Supervisors:</a:t>
            </a:r>
            <a:br>
              <a:rPr lang="en-US" dirty="0"/>
            </a:br>
            <a:endParaRPr lang="en-US" dirty="0"/>
          </a:p>
        </p:txBody>
      </p:sp>
      <p:sp>
        <p:nvSpPr>
          <p:cNvPr id="3" name="Content Placeholder 2"/>
          <p:cNvSpPr>
            <a:spLocks noGrp="1"/>
          </p:cNvSpPr>
          <p:nvPr>
            <p:ph idx="1"/>
          </p:nvPr>
        </p:nvSpPr>
        <p:spPr>
          <a:xfrm>
            <a:off x="677334" y="2160589"/>
            <a:ext cx="9000066" cy="4506911"/>
          </a:xfrm>
        </p:spPr>
        <p:txBody>
          <a:bodyPr>
            <a:normAutofit/>
          </a:bodyPr>
          <a:lstStyle/>
          <a:p>
            <a:pPr lvl="0" algn="just"/>
            <a:r>
              <a:rPr lang="en-US" sz="1900" dirty="0" smtClean="0"/>
              <a:t>Receive </a:t>
            </a:r>
            <a:r>
              <a:rPr lang="en-US" sz="1900" dirty="0"/>
              <a:t>the report on the Medical Cannabis Regulation and Safety Act and the Adult Use of Marijuana Act.</a:t>
            </a:r>
          </a:p>
          <a:p>
            <a:pPr marL="0" indent="0" algn="just">
              <a:buNone/>
            </a:pPr>
            <a:endParaRPr lang="en-US" sz="1900" dirty="0"/>
          </a:p>
          <a:p>
            <a:pPr lvl="0" algn="just"/>
            <a:r>
              <a:rPr lang="en-US" sz="1900" dirty="0"/>
              <a:t>Direct County Counsel to prepare for consideration by the Board of Supervisors proposed amendments to County Code of Ordinance Title 4, Division 10, Chapter 1: Medical </a:t>
            </a:r>
            <a:r>
              <a:rPr lang="en-US" sz="1900" dirty="0" smtClean="0"/>
              <a:t>Marijuana (the </a:t>
            </a:r>
            <a:r>
              <a:rPr lang="en-US" sz="1900" b="1" dirty="0" smtClean="0"/>
              <a:t>Cultivation Ban</a:t>
            </a:r>
            <a:r>
              <a:rPr lang="en-US" sz="1900" dirty="0" smtClean="0"/>
              <a:t>) </a:t>
            </a:r>
            <a:r>
              <a:rPr lang="en-US" sz="1900" dirty="0"/>
              <a:t>and Development Title 9, Division 1, Chapter 9-125: Medical Marijuana Dispensary Regulations </a:t>
            </a:r>
            <a:r>
              <a:rPr lang="en-US" sz="1900" dirty="0" smtClean="0"/>
              <a:t>(the </a:t>
            </a:r>
            <a:r>
              <a:rPr lang="en-US" sz="1900" b="1" dirty="0" smtClean="0"/>
              <a:t>Dispensary Ban</a:t>
            </a:r>
            <a:r>
              <a:rPr lang="en-US" sz="1900" dirty="0" smtClean="0"/>
              <a:t>) provided in the staff report </a:t>
            </a:r>
            <a:r>
              <a:rPr lang="en-US" sz="1900" dirty="0"/>
              <a:t>to update and maintain the existing prohibition on commercial cannabis activity;</a:t>
            </a:r>
          </a:p>
          <a:p>
            <a:pPr marL="0" indent="0" algn="just">
              <a:buNone/>
            </a:pPr>
            <a:endParaRPr lang="en-US" sz="1900" dirty="0"/>
          </a:p>
          <a:p>
            <a:pPr lvl="0" algn="just"/>
            <a:r>
              <a:rPr lang="en-US" sz="1900" dirty="0"/>
              <a:t>Provide direction to staff regarding the new cannabis laws and regulations in the Medical Cannabis Regulation Safety Act and the Adult Use of Marijuana Act.  </a:t>
            </a:r>
          </a:p>
          <a:p>
            <a:endParaRPr lang="en-US" dirty="0"/>
          </a:p>
        </p:txBody>
      </p:sp>
    </p:spTree>
    <p:extLst>
      <p:ext uri="{BB962C8B-B14F-4D97-AF65-F5344CB8AC3E}">
        <p14:creationId xmlns:p14="http://schemas.microsoft.com/office/powerpoint/2010/main" val="1328270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County Cannabis Regulations</a:t>
            </a:r>
            <a:endParaRPr lang="en-US" dirty="0"/>
          </a:p>
        </p:txBody>
      </p:sp>
      <p:sp>
        <p:nvSpPr>
          <p:cNvPr id="3" name="Content Placeholder 2"/>
          <p:cNvSpPr>
            <a:spLocks noGrp="1"/>
          </p:cNvSpPr>
          <p:nvPr>
            <p:ph idx="1"/>
          </p:nvPr>
        </p:nvSpPr>
        <p:spPr>
          <a:xfrm>
            <a:off x="677334" y="2002971"/>
            <a:ext cx="8849842" cy="4345578"/>
          </a:xfrm>
        </p:spPr>
        <p:txBody>
          <a:bodyPr>
            <a:normAutofit/>
          </a:bodyPr>
          <a:lstStyle/>
          <a:p>
            <a:pPr algn="just"/>
            <a:r>
              <a:rPr lang="en-US" sz="2400" b="1" dirty="0" smtClean="0"/>
              <a:t>DISPENSARY BAN:</a:t>
            </a:r>
            <a:r>
              <a:rPr lang="en-US" sz="2400" dirty="0"/>
              <a:t> </a:t>
            </a:r>
            <a:r>
              <a:rPr lang="en-US" sz="2400" dirty="0" smtClean="0"/>
              <a:t>August </a:t>
            </a:r>
            <a:r>
              <a:rPr lang="en-US" sz="2400" dirty="0"/>
              <a:t>9, </a:t>
            </a:r>
            <a:r>
              <a:rPr lang="en-US" sz="2400" dirty="0" smtClean="0"/>
              <a:t>2011, the Board adopted County </a:t>
            </a:r>
            <a:r>
              <a:rPr lang="en-US" sz="2400" dirty="0"/>
              <a:t>Ordinance Code, Title 9, Division 1, Chapter 9-125: Medical Marijuana Dispensary Regulations </a:t>
            </a:r>
            <a:r>
              <a:rPr lang="en-US" sz="2400" dirty="0" smtClean="0"/>
              <a:t>prohibiting </a:t>
            </a:r>
            <a:r>
              <a:rPr lang="en-US" sz="2400" dirty="0"/>
              <a:t>medical marijuana dispensaries in San Joaquin </a:t>
            </a:r>
            <a:r>
              <a:rPr lang="en-US" sz="2400" dirty="0" smtClean="0"/>
              <a:t>County. </a:t>
            </a:r>
          </a:p>
          <a:p>
            <a:pPr algn="just"/>
            <a:endParaRPr lang="en-US" sz="2000" dirty="0"/>
          </a:p>
          <a:p>
            <a:pPr lvl="1" algn="just"/>
            <a:r>
              <a:rPr lang="en-US" sz="1800" dirty="0" smtClean="0"/>
              <a:t>Ordinance </a:t>
            </a:r>
            <a:r>
              <a:rPr lang="en-US" sz="1800" dirty="0"/>
              <a:t>Section 9-125.2 defines a medical marijuana dispensary as “any facility where medical marijuana is made available pursuant to Health and Safety Code Sections 11362.5 (The Compassionate Use Act of 1996) and Sections 11362.7 through 11362.83 (Medical Marijuana Program</a:t>
            </a:r>
            <a:r>
              <a:rPr lang="en-US" sz="1800" dirty="0" smtClean="0"/>
              <a:t>).”</a:t>
            </a:r>
          </a:p>
        </p:txBody>
      </p:sp>
    </p:spTree>
    <p:extLst>
      <p:ext uri="{BB962C8B-B14F-4D97-AF65-F5344CB8AC3E}">
        <p14:creationId xmlns:p14="http://schemas.microsoft.com/office/powerpoint/2010/main" val="9907588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County Cannabis Regulations</a:t>
            </a:r>
            <a:endParaRPr lang="en-US" dirty="0"/>
          </a:p>
        </p:txBody>
      </p:sp>
      <p:sp>
        <p:nvSpPr>
          <p:cNvPr id="3" name="Content Placeholder 2"/>
          <p:cNvSpPr>
            <a:spLocks noGrp="1"/>
          </p:cNvSpPr>
          <p:nvPr>
            <p:ph idx="1"/>
          </p:nvPr>
        </p:nvSpPr>
        <p:spPr>
          <a:xfrm>
            <a:off x="677334" y="1863633"/>
            <a:ext cx="8849842" cy="4484915"/>
          </a:xfrm>
        </p:spPr>
        <p:txBody>
          <a:bodyPr>
            <a:normAutofit/>
          </a:bodyPr>
          <a:lstStyle/>
          <a:p>
            <a:pPr algn="just"/>
            <a:r>
              <a:rPr lang="en-US" sz="2400" b="1" dirty="0" smtClean="0"/>
              <a:t>CULTIVATION BAN:</a:t>
            </a:r>
            <a:r>
              <a:rPr lang="en-US" sz="2400" dirty="0" smtClean="0"/>
              <a:t> On April </a:t>
            </a:r>
            <a:r>
              <a:rPr lang="en-US" sz="2400" dirty="0"/>
              <a:t>14, </a:t>
            </a:r>
            <a:r>
              <a:rPr lang="en-US" sz="2400" dirty="0" smtClean="0"/>
              <a:t>2015, the Board adopted County </a:t>
            </a:r>
            <a:r>
              <a:rPr lang="en-US" sz="2400" dirty="0"/>
              <a:t>Code of Ordinance Title 4, Division 10, Chapter 1: Medical </a:t>
            </a:r>
            <a:r>
              <a:rPr lang="en-US" sz="2400" dirty="0" smtClean="0"/>
              <a:t>Marijuana prohibiting all (indoor and outdoor) medical </a:t>
            </a:r>
            <a:r>
              <a:rPr lang="en-US" sz="2400" dirty="0"/>
              <a:t>marijuana </a:t>
            </a:r>
            <a:r>
              <a:rPr lang="en-US" sz="2400" dirty="0" smtClean="0"/>
              <a:t>cultivation. </a:t>
            </a:r>
          </a:p>
          <a:p>
            <a:pPr algn="just"/>
            <a:endParaRPr lang="en-US" sz="2200" dirty="0" smtClean="0"/>
          </a:p>
          <a:p>
            <a:pPr lvl="1" algn="just"/>
            <a:r>
              <a:rPr lang="en-US" sz="1800" dirty="0" smtClean="0"/>
              <a:t>Title </a:t>
            </a:r>
            <a:r>
              <a:rPr lang="en-US" sz="1800" dirty="0"/>
              <a:t>4, Division 10, Chapter 1 defines Medical Marijuana Cultivation as “the planting, growing, harvesting, drying, processing, or storage of one or more marijuana plants or any part thereof, for medicinal purposes in accordance with California Health and Safety Code Sections 11362.7 et seq. as it now reads or as amended</a:t>
            </a:r>
            <a:r>
              <a:rPr lang="en-US" sz="1800" dirty="0" smtClean="0"/>
              <a:t>.”</a:t>
            </a:r>
            <a:endParaRPr lang="en-US" sz="1800" dirty="0"/>
          </a:p>
        </p:txBody>
      </p:sp>
    </p:spTree>
    <p:extLst>
      <p:ext uri="{BB962C8B-B14F-4D97-AF65-F5344CB8AC3E}">
        <p14:creationId xmlns:p14="http://schemas.microsoft.com/office/powerpoint/2010/main" val="32549782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STATE LAWS RE CANNABIS</a:t>
            </a:r>
            <a:endParaRPr lang="en-US" dirty="0"/>
          </a:p>
        </p:txBody>
      </p:sp>
      <p:sp>
        <p:nvSpPr>
          <p:cNvPr id="3" name="Content Placeholder 2"/>
          <p:cNvSpPr>
            <a:spLocks noGrp="1"/>
          </p:cNvSpPr>
          <p:nvPr>
            <p:ph idx="1"/>
          </p:nvPr>
        </p:nvSpPr>
        <p:spPr>
          <a:xfrm>
            <a:off x="677333" y="2160589"/>
            <a:ext cx="9920998" cy="3880773"/>
          </a:xfrm>
        </p:spPr>
        <p:txBody>
          <a:bodyPr/>
          <a:lstStyle/>
          <a:p>
            <a:r>
              <a:rPr lang="en-US" sz="2400" dirty="0" smtClean="0"/>
              <a:t>2015: MEDICAL MARIJUANA REGULATION &amp; SAFETY ACT (</a:t>
            </a:r>
            <a:r>
              <a:rPr lang="en-US" sz="2400" b="1" dirty="0" smtClean="0"/>
              <a:t>MMRSA</a:t>
            </a:r>
            <a:r>
              <a:rPr lang="en-US" sz="2400" dirty="0" smtClean="0"/>
              <a:t>)</a:t>
            </a:r>
            <a:endParaRPr lang="en-US" dirty="0" smtClean="0"/>
          </a:p>
          <a:p>
            <a:pPr lvl="1"/>
            <a:r>
              <a:rPr lang="en-US" sz="2000" dirty="0" smtClean="0"/>
              <a:t>AB 243, AB 266, SB 643</a:t>
            </a:r>
          </a:p>
          <a:p>
            <a:pPr lvl="1"/>
            <a:r>
              <a:rPr lang="en-US" sz="2000" dirty="0" smtClean="0"/>
              <a:t>Amended to Medical Cannabis Regulation &amp; Safety Act (</a:t>
            </a:r>
            <a:r>
              <a:rPr lang="en-US" sz="2000" b="1" dirty="0" smtClean="0"/>
              <a:t>MCRSA</a:t>
            </a:r>
            <a:r>
              <a:rPr lang="en-US" sz="2000" dirty="0" smtClean="0"/>
              <a:t>)</a:t>
            </a:r>
          </a:p>
          <a:p>
            <a:pPr lvl="1"/>
            <a:r>
              <a:rPr lang="en-US" sz="2000" dirty="0" smtClean="0"/>
              <a:t>Medical Cannabis licensing</a:t>
            </a:r>
          </a:p>
          <a:p>
            <a:endParaRPr lang="en-US" sz="2400" dirty="0" smtClean="0"/>
          </a:p>
          <a:p>
            <a:r>
              <a:rPr lang="en-US" sz="2400" dirty="0" smtClean="0"/>
              <a:t>2016: ADULT USE OF MARIJUANA ACT (</a:t>
            </a:r>
            <a:r>
              <a:rPr lang="en-US" sz="2400" b="1" dirty="0" smtClean="0"/>
              <a:t>AUMA</a:t>
            </a:r>
            <a:r>
              <a:rPr lang="en-US" sz="2400" dirty="0" smtClean="0"/>
              <a:t>)</a:t>
            </a:r>
          </a:p>
          <a:p>
            <a:pPr lvl="1"/>
            <a:r>
              <a:rPr lang="en-US" sz="2000" dirty="0" smtClean="0"/>
              <a:t>Voter Approved Prop 64</a:t>
            </a:r>
          </a:p>
          <a:p>
            <a:pPr lvl="1"/>
            <a:r>
              <a:rPr lang="en-US" sz="2000" dirty="0" smtClean="0"/>
              <a:t>Adult Use (over 21) licensing that substantially mirrors MCRSA</a:t>
            </a:r>
            <a:endParaRPr lang="en-US" sz="2000" dirty="0"/>
          </a:p>
        </p:txBody>
      </p:sp>
    </p:spTree>
    <p:extLst>
      <p:ext uri="{BB962C8B-B14F-4D97-AF65-F5344CB8AC3E}">
        <p14:creationId xmlns:p14="http://schemas.microsoft.com/office/powerpoint/2010/main" val="1646824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919512" cy="1320800"/>
          </a:xfrm>
        </p:spPr>
        <p:txBody>
          <a:bodyPr/>
          <a:lstStyle/>
          <a:p>
            <a:r>
              <a:rPr lang="en-US" dirty="0" err="1" smtClean="0"/>
              <a:t>AUMA’s</a:t>
            </a:r>
            <a:r>
              <a:rPr lang="en-US" dirty="0" smtClean="0"/>
              <a:t> Legalization of Adult Use Cannabis</a:t>
            </a:r>
            <a:endParaRPr lang="en-US" dirty="0"/>
          </a:p>
        </p:txBody>
      </p:sp>
      <p:sp>
        <p:nvSpPr>
          <p:cNvPr id="3" name="Text Placeholder 2"/>
          <p:cNvSpPr>
            <a:spLocks noGrp="1"/>
          </p:cNvSpPr>
          <p:nvPr>
            <p:ph type="body" idx="1"/>
          </p:nvPr>
        </p:nvSpPr>
        <p:spPr>
          <a:xfrm>
            <a:off x="675745" y="1930400"/>
            <a:ext cx="4185623" cy="806845"/>
          </a:xfrm>
        </p:spPr>
        <p:txBody>
          <a:bodyPr/>
          <a:lstStyle/>
          <a:p>
            <a:r>
              <a:rPr lang="en-US" dirty="0" smtClean="0"/>
              <a:t>Persons 21 years of age or older can legally:</a:t>
            </a:r>
            <a:endParaRPr lang="en-US" dirty="0"/>
          </a:p>
        </p:txBody>
      </p:sp>
      <p:sp>
        <p:nvSpPr>
          <p:cNvPr id="4" name="Content Placeholder 3"/>
          <p:cNvSpPr>
            <a:spLocks noGrp="1"/>
          </p:cNvSpPr>
          <p:nvPr>
            <p:ph sz="half" idx="2"/>
          </p:nvPr>
        </p:nvSpPr>
        <p:spPr/>
        <p:txBody>
          <a:bodyPr/>
          <a:lstStyle/>
          <a:p>
            <a:r>
              <a:rPr lang="en-US" dirty="0" smtClean="0"/>
              <a:t>Possess etc. 28.5 grams of cannabis;</a:t>
            </a:r>
          </a:p>
          <a:p>
            <a:r>
              <a:rPr lang="en-US" dirty="0" smtClean="0"/>
              <a:t>Possess etc. 8 grams of concentrated cannabis;</a:t>
            </a:r>
          </a:p>
          <a:p>
            <a:r>
              <a:rPr lang="en-US" dirty="0" smtClean="0"/>
              <a:t>Possess etc. 6 plants and the cannabis produced by the plants; and</a:t>
            </a:r>
          </a:p>
          <a:p>
            <a:r>
              <a:rPr lang="en-US" dirty="0" smtClean="0"/>
              <a:t>Smoke or ingest cannabis.</a:t>
            </a:r>
          </a:p>
        </p:txBody>
      </p:sp>
      <p:pic>
        <p:nvPicPr>
          <p:cNvPr id="7" name="Content Placeholder 6"/>
          <p:cNvPicPr>
            <a:picLocks noGrp="1" noChangeAspect="1"/>
          </p:cNvPicPr>
          <p:nvPr>
            <p:ph sz="quarter" idx="4"/>
          </p:nvPr>
        </p:nvPicPr>
        <p:blipFill>
          <a:blip r:embed="rId2">
            <a:extLst>
              <a:ext uri="{28A0092B-C50C-407E-A947-70E740481C1C}">
                <a14:useLocalDpi xmlns:a14="http://schemas.microsoft.com/office/drawing/2010/main" val="0"/>
              </a:ext>
            </a:extLst>
          </a:blip>
          <a:stretch>
            <a:fillRect/>
          </a:stretch>
        </p:blipFill>
        <p:spPr>
          <a:xfrm>
            <a:off x="4650377" y="1140666"/>
            <a:ext cx="3674417" cy="2760020"/>
          </a:xfr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83243" y="2460500"/>
            <a:ext cx="3805646" cy="2140676"/>
          </a:xfrm>
          <a:prstGeom prst="rect">
            <a:avLst/>
          </a:prstGeom>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81600" y="4095358"/>
            <a:ext cx="4572000" cy="2286000"/>
          </a:xfrm>
          <a:prstGeom prst="rect">
            <a:avLst/>
          </a:prstGeom>
        </p:spPr>
      </p:pic>
    </p:spTree>
    <p:extLst>
      <p:ext uri="{BB962C8B-B14F-4D97-AF65-F5344CB8AC3E}">
        <p14:creationId xmlns:p14="http://schemas.microsoft.com/office/powerpoint/2010/main" val="28388443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Preemption of County Code by AUMA</a:t>
            </a:r>
            <a:endParaRPr lang="en-US" dirty="0"/>
          </a:p>
        </p:txBody>
      </p:sp>
      <p:sp>
        <p:nvSpPr>
          <p:cNvPr id="3" name="Content Placeholder 2"/>
          <p:cNvSpPr>
            <a:spLocks noGrp="1"/>
          </p:cNvSpPr>
          <p:nvPr>
            <p:ph sz="half" idx="1"/>
          </p:nvPr>
        </p:nvSpPr>
        <p:spPr>
          <a:xfrm>
            <a:off x="522514" y="1428206"/>
            <a:ext cx="6334715" cy="5138057"/>
          </a:xfrm>
        </p:spPr>
        <p:txBody>
          <a:bodyPr>
            <a:normAutofit/>
          </a:bodyPr>
          <a:lstStyle/>
          <a:p>
            <a:r>
              <a:rPr lang="en-US" dirty="0"/>
              <a:t>AUMA added Health and Safety Code </a:t>
            </a:r>
            <a:r>
              <a:rPr lang="en-US" dirty="0" smtClean="0"/>
              <a:t>§§ </a:t>
            </a:r>
            <a:r>
              <a:rPr lang="en-US" dirty="0"/>
              <a:t>11362.1-2. </a:t>
            </a:r>
            <a:endParaRPr lang="en-US" dirty="0" smtClean="0"/>
          </a:p>
          <a:p>
            <a:endParaRPr lang="en-US" dirty="0" smtClean="0"/>
          </a:p>
          <a:p>
            <a:r>
              <a:rPr lang="en-US" dirty="0" smtClean="0"/>
              <a:t>Section </a:t>
            </a:r>
            <a:r>
              <a:rPr lang="en-US" dirty="0"/>
              <a:t>11362.1 makes it legal to </a:t>
            </a:r>
            <a:r>
              <a:rPr lang="en-US" b="1" dirty="0"/>
              <a:t>“[p]</a:t>
            </a:r>
            <a:r>
              <a:rPr lang="en-US" b="1" dirty="0" err="1"/>
              <a:t>ossess</a:t>
            </a:r>
            <a:r>
              <a:rPr lang="en-US" b="1" dirty="0"/>
              <a:t>, plant, cultivate, harvest, dry, or process not more than six living marijuana plants and possess the marijuana produced by the plants.” </a:t>
            </a:r>
            <a:endParaRPr lang="en-US" b="1" dirty="0" smtClean="0"/>
          </a:p>
          <a:p>
            <a:endParaRPr lang="en-US" dirty="0" smtClean="0"/>
          </a:p>
          <a:p>
            <a:r>
              <a:rPr lang="en-US" dirty="0" smtClean="0"/>
              <a:t>Section </a:t>
            </a:r>
            <a:r>
              <a:rPr lang="en-US" dirty="0"/>
              <a:t>11362.2 states that no county may prohibit such possession and cultivation if it is “inside a private residence, or inside an accessory structure to a private residence…that is fully enclosed and secure.”  </a:t>
            </a:r>
            <a:endParaRPr lang="en-US" dirty="0" smtClean="0"/>
          </a:p>
          <a:p>
            <a:endParaRPr lang="en-US" dirty="0" smtClean="0"/>
          </a:p>
          <a:p>
            <a:r>
              <a:rPr lang="en-US" dirty="0" smtClean="0"/>
              <a:t>A </a:t>
            </a:r>
            <a:r>
              <a:rPr lang="en-US" dirty="0"/>
              <a:t>“private residence” means a “house, an apartment unit, a mobile home, or other similar dwelling.”</a:t>
            </a:r>
          </a:p>
          <a:p>
            <a:endParaRPr lang="en-US" dirty="0"/>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857229" y="3690614"/>
            <a:ext cx="3595039" cy="2022209"/>
          </a:xfrm>
        </p:spPr>
      </p:pic>
    </p:spTree>
    <p:extLst>
      <p:ext uri="{BB962C8B-B14F-4D97-AF65-F5344CB8AC3E}">
        <p14:creationId xmlns:p14="http://schemas.microsoft.com/office/powerpoint/2010/main" val="4986861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77334" y="609600"/>
            <a:ext cx="8596668" cy="819150"/>
          </a:xfrm>
        </p:spPr>
        <p:txBody>
          <a:bodyPr/>
          <a:lstStyle/>
          <a:p>
            <a:r>
              <a:rPr lang="en-US" dirty="0" smtClean="0"/>
              <a:t>Comparison of MCRSA and AUMA</a:t>
            </a:r>
            <a:endParaRPr lang="en-US" dirty="0"/>
          </a:p>
        </p:txBody>
      </p:sp>
      <p:sp>
        <p:nvSpPr>
          <p:cNvPr id="5" name="Content Placeholder 4"/>
          <p:cNvSpPr>
            <a:spLocks noGrp="1"/>
          </p:cNvSpPr>
          <p:nvPr>
            <p:ph sz="half" idx="1"/>
          </p:nvPr>
        </p:nvSpPr>
        <p:spPr>
          <a:xfrm>
            <a:off x="677334" y="1628502"/>
            <a:ext cx="4184035" cy="4519749"/>
          </a:xfrm>
        </p:spPr>
        <p:txBody>
          <a:bodyPr>
            <a:normAutofit/>
          </a:bodyPr>
          <a:lstStyle/>
          <a:p>
            <a:r>
              <a:rPr lang="en-US" dirty="0" smtClean="0"/>
              <a:t>MCRSA licenses/regulates commercial </a:t>
            </a:r>
            <a:r>
              <a:rPr lang="en-US" b="1" dirty="0"/>
              <a:t>medical </a:t>
            </a:r>
            <a:r>
              <a:rPr lang="en-US" dirty="0"/>
              <a:t>cannabis activities. </a:t>
            </a:r>
            <a:r>
              <a:rPr lang="en-US" dirty="0" smtClean="0"/>
              <a:t>             </a:t>
            </a:r>
          </a:p>
          <a:p>
            <a:endParaRPr lang="en-US" dirty="0"/>
          </a:p>
          <a:p>
            <a:r>
              <a:rPr lang="en-US" dirty="0" smtClean="0"/>
              <a:t>MCRSA </a:t>
            </a:r>
            <a:r>
              <a:rPr lang="en-US" dirty="0"/>
              <a:t>established </a:t>
            </a:r>
            <a:r>
              <a:rPr lang="en-US" b="1" dirty="0"/>
              <a:t>17</a:t>
            </a:r>
            <a:r>
              <a:rPr lang="en-US" dirty="0"/>
              <a:t> license types. </a:t>
            </a:r>
            <a:endParaRPr lang="en-US" dirty="0" smtClean="0"/>
          </a:p>
          <a:p>
            <a:endParaRPr lang="en-US" dirty="0"/>
          </a:p>
          <a:p>
            <a:r>
              <a:rPr lang="en-US" dirty="0" smtClean="0"/>
              <a:t>All licenses </a:t>
            </a:r>
            <a:r>
              <a:rPr lang="en-US" dirty="0"/>
              <a:t>require </a:t>
            </a:r>
            <a:r>
              <a:rPr lang="en-US" dirty="0" smtClean="0"/>
              <a:t>state AND local approval</a:t>
            </a:r>
            <a:r>
              <a:rPr lang="en-US" dirty="0"/>
              <a:t>.</a:t>
            </a:r>
          </a:p>
          <a:p>
            <a:endParaRPr lang="en-US" dirty="0"/>
          </a:p>
        </p:txBody>
      </p:sp>
      <p:sp>
        <p:nvSpPr>
          <p:cNvPr id="6" name="Content Placeholder 5"/>
          <p:cNvSpPr>
            <a:spLocks noGrp="1"/>
          </p:cNvSpPr>
          <p:nvPr>
            <p:ph sz="half" idx="2"/>
          </p:nvPr>
        </p:nvSpPr>
        <p:spPr>
          <a:xfrm>
            <a:off x="5089970" y="1628503"/>
            <a:ext cx="4332704" cy="5033554"/>
          </a:xfrm>
        </p:spPr>
        <p:txBody>
          <a:bodyPr>
            <a:normAutofit/>
          </a:bodyPr>
          <a:lstStyle/>
          <a:p>
            <a:r>
              <a:rPr lang="en-US" dirty="0" smtClean="0"/>
              <a:t>AUMA </a:t>
            </a:r>
            <a:r>
              <a:rPr lang="en-US" dirty="0"/>
              <a:t>l</a:t>
            </a:r>
            <a:r>
              <a:rPr lang="en-US" dirty="0" smtClean="0"/>
              <a:t>egalized </a:t>
            </a:r>
            <a:r>
              <a:rPr lang="en-US" b="1" dirty="0"/>
              <a:t>adult use </a:t>
            </a:r>
            <a:r>
              <a:rPr lang="en-US" b="1" dirty="0" smtClean="0"/>
              <a:t>of </a:t>
            </a:r>
            <a:r>
              <a:rPr lang="en-US" b="1" dirty="0"/>
              <a:t>recreational</a:t>
            </a:r>
            <a:r>
              <a:rPr lang="en-US" dirty="0"/>
              <a:t> cannabis and created a separate regulatory/license structure </a:t>
            </a:r>
            <a:r>
              <a:rPr lang="en-US" dirty="0" smtClean="0"/>
              <a:t>adult use cannabis that </a:t>
            </a:r>
            <a:r>
              <a:rPr lang="en-US" dirty="0"/>
              <a:t>significantly mirrors </a:t>
            </a:r>
            <a:r>
              <a:rPr lang="en-US" dirty="0" smtClean="0"/>
              <a:t>MCRSA. </a:t>
            </a:r>
          </a:p>
          <a:p>
            <a:r>
              <a:rPr lang="en-US" dirty="0" smtClean="0"/>
              <a:t>AUMA </a:t>
            </a:r>
            <a:r>
              <a:rPr lang="en-US" dirty="0"/>
              <a:t>established </a:t>
            </a:r>
            <a:r>
              <a:rPr lang="en-US" b="1" dirty="0"/>
              <a:t>19</a:t>
            </a:r>
            <a:r>
              <a:rPr lang="en-US" dirty="0"/>
              <a:t> license types. </a:t>
            </a:r>
            <a:endParaRPr lang="en-US" dirty="0" smtClean="0"/>
          </a:p>
          <a:p>
            <a:endParaRPr lang="en-US" dirty="0"/>
          </a:p>
          <a:p>
            <a:r>
              <a:rPr lang="en-US" dirty="0" smtClean="0"/>
              <a:t>All licenses require state AND local approval.</a:t>
            </a:r>
            <a:endParaRPr lang="en-US" dirty="0"/>
          </a:p>
        </p:txBody>
      </p:sp>
    </p:spTree>
    <p:extLst>
      <p:ext uri="{BB962C8B-B14F-4D97-AF65-F5344CB8AC3E}">
        <p14:creationId xmlns:p14="http://schemas.microsoft.com/office/powerpoint/2010/main" val="31358025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77334" y="609600"/>
            <a:ext cx="8596668" cy="819150"/>
          </a:xfrm>
        </p:spPr>
        <p:txBody>
          <a:bodyPr/>
          <a:lstStyle/>
          <a:p>
            <a:r>
              <a:rPr lang="en-US" dirty="0" smtClean="0"/>
              <a:t>Comparison of MCRSA and AUMA Cont.</a:t>
            </a:r>
            <a:endParaRPr lang="en-US" dirty="0"/>
          </a:p>
        </p:txBody>
      </p:sp>
      <p:sp>
        <p:nvSpPr>
          <p:cNvPr id="5" name="Content Placeholder 4"/>
          <p:cNvSpPr>
            <a:spLocks noGrp="1"/>
          </p:cNvSpPr>
          <p:nvPr>
            <p:ph sz="half" idx="1"/>
          </p:nvPr>
        </p:nvSpPr>
        <p:spPr>
          <a:xfrm>
            <a:off x="677334" y="1628502"/>
            <a:ext cx="4184035" cy="4711337"/>
          </a:xfrm>
        </p:spPr>
        <p:txBody>
          <a:bodyPr>
            <a:normAutofit/>
          </a:bodyPr>
          <a:lstStyle/>
          <a:p>
            <a:r>
              <a:rPr lang="en-US" dirty="0"/>
              <a:t>MCRSA </a:t>
            </a:r>
            <a:r>
              <a:rPr lang="en-US" b="1" dirty="0" smtClean="0"/>
              <a:t>prohibits</a:t>
            </a:r>
            <a:r>
              <a:rPr lang="en-US" dirty="0" smtClean="0"/>
              <a:t> vertical integration. </a:t>
            </a:r>
          </a:p>
          <a:p>
            <a:r>
              <a:rPr lang="en-US" dirty="0" smtClean="0"/>
              <a:t>MCRSA </a:t>
            </a:r>
            <a:r>
              <a:rPr lang="en-US" dirty="0"/>
              <a:t>does </a:t>
            </a:r>
            <a:r>
              <a:rPr lang="en-US" b="1" dirty="0"/>
              <a:t>not</a:t>
            </a:r>
            <a:r>
              <a:rPr lang="en-US" dirty="0"/>
              <a:t> create any new </a:t>
            </a:r>
            <a:r>
              <a:rPr lang="en-US" dirty="0" smtClean="0"/>
              <a:t>taxes.</a:t>
            </a:r>
          </a:p>
          <a:p>
            <a:pPr lvl="1"/>
            <a:r>
              <a:rPr lang="en-US" dirty="0" smtClean="0"/>
              <a:t>Allows </a:t>
            </a:r>
            <a:r>
              <a:rPr lang="en-US" dirty="0"/>
              <a:t>local municipalities to tax medical cannabis activity. </a:t>
            </a:r>
            <a:endParaRPr lang="en-US" dirty="0" smtClean="0"/>
          </a:p>
          <a:p>
            <a:endParaRPr lang="en-US" dirty="0" smtClean="0"/>
          </a:p>
          <a:p>
            <a:r>
              <a:rPr lang="en-US" dirty="0" smtClean="0"/>
              <a:t>MCRSA </a:t>
            </a:r>
            <a:r>
              <a:rPr lang="en-US" dirty="0"/>
              <a:t>establishes a </a:t>
            </a:r>
            <a:r>
              <a:rPr lang="en-US" b="1" dirty="0"/>
              <a:t>Medical Cannabis Regulation and Safety Act </a:t>
            </a:r>
            <a:r>
              <a:rPr lang="en-US" b="1" dirty="0" smtClean="0"/>
              <a:t>Fund</a:t>
            </a:r>
            <a:r>
              <a:rPr lang="en-US" dirty="0" smtClean="0"/>
              <a:t>. </a:t>
            </a:r>
            <a:endParaRPr lang="en-US" dirty="0"/>
          </a:p>
          <a:p>
            <a:endParaRPr lang="en-US" dirty="0"/>
          </a:p>
        </p:txBody>
      </p:sp>
      <p:sp>
        <p:nvSpPr>
          <p:cNvPr id="6" name="Content Placeholder 5"/>
          <p:cNvSpPr>
            <a:spLocks noGrp="1"/>
          </p:cNvSpPr>
          <p:nvPr>
            <p:ph sz="half" idx="2"/>
          </p:nvPr>
        </p:nvSpPr>
        <p:spPr>
          <a:xfrm>
            <a:off x="5089969" y="1628503"/>
            <a:ext cx="4463333" cy="4937760"/>
          </a:xfrm>
        </p:spPr>
        <p:txBody>
          <a:bodyPr>
            <a:normAutofit/>
          </a:bodyPr>
          <a:lstStyle/>
          <a:p>
            <a:r>
              <a:rPr lang="en-US" dirty="0"/>
              <a:t>AUMA </a:t>
            </a:r>
            <a:r>
              <a:rPr lang="en-US" b="1" dirty="0"/>
              <a:t>allows </a:t>
            </a:r>
            <a:r>
              <a:rPr lang="en-US" dirty="0" smtClean="0"/>
              <a:t>vertical integration.</a:t>
            </a:r>
          </a:p>
          <a:p>
            <a:endParaRPr lang="en-US" dirty="0" smtClean="0"/>
          </a:p>
          <a:p>
            <a:r>
              <a:rPr lang="en-US" dirty="0" smtClean="0"/>
              <a:t>AUMA </a:t>
            </a:r>
            <a:r>
              <a:rPr lang="en-US" b="1" dirty="0" smtClean="0"/>
              <a:t>does</a:t>
            </a:r>
            <a:r>
              <a:rPr lang="en-US" dirty="0" smtClean="0"/>
              <a:t> create </a:t>
            </a:r>
            <a:r>
              <a:rPr lang="en-US" dirty="0"/>
              <a:t>new state taxes on medical and adult use </a:t>
            </a:r>
            <a:r>
              <a:rPr lang="en-US" dirty="0" smtClean="0"/>
              <a:t>cannabis (estimated </a:t>
            </a:r>
            <a:r>
              <a:rPr lang="en-US" dirty="0"/>
              <a:t>to be near 35</a:t>
            </a:r>
            <a:r>
              <a:rPr lang="en-US" dirty="0" smtClean="0"/>
              <a:t>%.)  </a:t>
            </a:r>
          </a:p>
          <a:p>
            <a:pPr lvl="1"/>
            <a:r>
              <a:rPr lang="en-US" dirty="0" smtClean="0"/>
              <a:t>AUMA </a:t>
            </a:r>
            <a:r>
              <a:rPr lang="en-US" dirty="0"/>
              <a:t>also allows local municipalities to tax cannabis activity. </a:t>
            </a:r>
            <a:endParaRPr lang="en-US" dirty="0" smtClean="0"/>
          </a:p>
          <a:p>
            <a:r>
              <a:rPr lang="en-US" dirty="0"/>
              <a:t>AUMA establishes a new </a:t>
            </a:r>
            <a:r>
              <a:rPr lang="en-US" b="1" dirty="0"/>
              <a:t>California Marijuana Tax Fund</a:t>
            </a:r>
            <a:r>
              <a:rPr lang="en-US" dirty="0" smtClean="0"/>
              <a:t>. </a:t>
            </a:r>
            <a:endParaRPr lang="en-US" dirty="0"/>
          </a:p>
          <a:p>
            <a:endParaRPr lang="en-US" dirty="0"/>
          </a:p>
        </p:txBody>
      </p:sp>
    </p:spTree>
    <p:extLst>
      <p:ext uri="{BB962C8B-B14F-4D97-AF65-F5344CB8AC3E}">
        <p14:creationId xmlns:p14="http://schemas.microsoft.com/office/powerpoint/2010/main" val="3341885030"/>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5768</TotalTime>
  <Words>1041</Words>
  <Application>Microsoft Office PowerPoint</Application>
  <PresentationFormat>Widescreen</PresentationFormat>
  <Paragraphs>80</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Trebuchet MS</vt:lpstr>
      <vt:lpstr>Wingdings 3</vt:lpstr>
      <vt:lpstr>Facet</vt:lpstr>
      <vt:lpstr>REPORT ON THE MEDICAL CANNABIS REGULATION AND SAFETY ACT AND THE ADULT USE OF MARIJUANA ACT AND RECOMMENDED ACTIONS</vt:lpstr>
      <vt:lpstr>It is recommended that the Board of Supervisors: </vt:lpstr>
      <vt:lpstr>History of County Cannabis Regulations</vt:lpstr>
      <vt:lpstr>History of County Cannabis Regulations</vt:lpstr>
      <vt:lpstr>NEW STATE LAWS RE CANNABIS</vt:lpstr>
      <vt:lpstr>AUMA’s Legalization of Adult Use Cannabis</vt:lpstr>
      <vt:lpstr>Preemption of County Code by AUMA</vt:lpstr>
      <vt:lpstr>Comparison of MCRSA and AUMA</vt:lpstr>
      <vt:lpstr>Comparison of MCRSA and AUMA Cont.</vt:lpstr>
      <vt:lpstr>Comparison of MCRSA and AUMA Cont.</vt:lpstr>
      <vt:lpstr>Proposed Amendments</vt:lpstr>
      <vt:lpstr>It is recommended that the Board of Supervisors: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 ON THE MEDICAL CANNABIS REGULATION AND SAFETY ACT AND THE ADULT USE OF MARIJUANA ACT AND RECOMMENDED ACTIONS</dc:title>
  <dc:creator>Merrill, Zoey</dc:creator>
  <cp:lastModifiedBy>Merrill, Zoey</cp:lastModifiedBy>
  <cp:revision>30</cp:revision>
  <cp:lastPrinted>2017-02-25T00:33:44Z</cp:lastPrinted>
  <dcterms:created xsi:type="dcterms:W3CDTF">2017-02-16T18:36:12Z</dcterms:created>
  <dcterms:modified xsi:type="dcterms:W3CDTF">2017-02-27T18:01:14Z</dcterms:modified>
</cp:coreProperties>
</file>